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ontserrat 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15698-DB2F-4314-94A2-1EA9F838AF27}" type="datetimeFigureOut">
              <a:rPr lang="en-CA" smtClean="0"/>
              <a:t>2026-01-30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B3CC1-F49D-4E32-99D8-8F09FB93C7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25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B3CC1-F49D-4E32-99D8-8F09FB93C73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7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18281" y="1768974"/>
            <a:ext cx="8200394" cy="8260791"/>
          </a:xfrm>
          <a:custGeom>
            <a:avLst/>
            <a:gdLst/>
            <a:ahLst/>
            <a:cxnLst/>
            <a:rect l="l" t="t" r="r" b="b"/>
            <a:pathLst>
              <a:path w="8200394" h="8260791">
                <a:moveTo>
                  <a:pt x="0" y="0"/>
                </a:moveTo>
                <a:lnTo>
                  <a:pt x="8200393" y="0"/>
                </a:lnTo>
                <a:lnTo>
                  <a:pt x="8200393" y="8260791"/>
                </a:lnTo>
                <a:lnTo>
                  <a:pt x="0" y="826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33" r="-13850" b="-1109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37057" y="895350"/>
            <a:ext cx="10192841" cy="405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6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“CHENA” Web based Agricultural Supply Chain Management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9196" y="7133448"/>
            <a:ext cx="7201420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3C4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 3962 Final Year Project (24S1) 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C4A2E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4A2E"/>
                </a:solidFill>
                <a:latin typeface="Canva Sans"/>
                <a:ea typeface="Canva Sans"/>
                <a:cs typeface="Canva Sans"/>
                <a:sym typeface="Canva Sans"/>
              </a:rPr>
              <a:t>Presented by: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4A2E"/>
                </a:solidFill>
                <a:latin typeface="Canva Sans"/>
                <a:ea typeface="Canva Sans"/>
                <a:cs typeface="Canva Sans"/>
                <a:sym typeface="Canva Sans"/>
              </a:rPr>
              <a:t>E2145273 - Rajapaksha L.S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4A2E"/>
                </a:solidFill>
                <a:latin typeface="Canva Sans"/>
                <a:ea typeface="Canva Sans"/>
                <a:cs typeface="Canva Sans"/>
                <a:sym typeface="Canva Sans"/>
              </a:rPr>
              <a:t>Bachelor of Information Technology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3C4A2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3C4A2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1088" y="32024"/>
            <a:ext cx="10108869" cy="10254976"/>
            <a:chOff x="0" y="0"/>
            <a:chExt cx="2662418" cy="2700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2418" cy="2700899"/>
            </a:xfrm>
            <a:custGeom>
              <a:avLst/>
              <a:gdLst/>
              <a:ahLst/>
              <a:cxnLst/>
              <a:rect l="l" t="t" r="r" b="b"/>
              <a:pathLst>
                <a:path w="2662418" h="2700899">
                  <a:moveTo>
                    <a:pt x="32932" y="0"/>
                  </a:moveTo>
                  <a:lnTo>
                    <a:pt x="2629486" y="0"/>
                  </a:lnTo>
                  <a:cubicBezTo>
                    <a:pt x="2647674" y="0"/>
                    <a:pt x="2662418" y="14744"/>
                    <a:pt x="2662418" y="32932"/>
                  </a:cubicBezTo>
                  <a:lnTo>
                    <a:pt x="2662418" y="2667967"/>
                  </a:lnTo>
                  <a:cubicBezTo>
                    <a:pt x="2662418" y="2676701"/>
                    <a:pt x="2658949" y="2685078"/>
                    <a:pt x="2652773" y="2691254"/>
                  </a:cubicBezTo>
                  <a:cubicBezTo>
                    <a:pt x="2646597" y="2697430"/>
                    <a:pt x="2638220" y="2700899"/>
                    <a:pt x="2629486" y="2700899"/>
                  </a:cubicBezTo>
                  <a:lnTo>
                    <a:pt x="32932" y="2700899"/>
                  </a:lnTo>
                  <a:cubicBezTo>
                    <a:pt x="24198" y="2700899"/>
                    <a:pt x="15821" y="2697430"/>
                    <a:pt x="9645" y="2691254"/>
                  </a:cubicBezTo>
                  <a:cubicBezTo>
                    <a:pt x="3470" y="2685078"/>
                    <a:pt x="0" y="2676701"/>
                    <a:pt x="0" y="2667967"/>
                  </a:cubicBezTo>
                  <a:lnTo>
                    <a:pt x="0" y="32932"/>
                  </a:lnTo>
                  <a:cubicBezTo>
                    <a:pt x="0" y="24198"/>
                    <a:pt x="3470" y="15821"/>
                    <a:pt x="9645" y="9645"/>
                  </a:cubicBezTo>
                  <a:cubicBezTo>
                    <a:pt x="15821" y="3470"/>
                    <a:pt x="24198" y="0"/>
                    <a:pt x="32932" y="0"/>
                  </a:cubicBez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662418" cy="2767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76809" y="0"/>
            <a:ext cx="511191" cy="10287000"/>
            <a:chOff x="0" y="0"/>
            <a:chExt cx="13463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46299" y="9258300"/>
            <a:ext cx="658142" cy="790879"/>
            <a:chOff x="0" y="0"/>
            <a:chExt cx="173338" cy="208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9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35774" y="475633"/>
            <a:ext cx="7223526" cy="8625039"/>
          </a:xfrm>
          <a:custGeom>
            <a:avLst/>
            <a:gdLst/>
            <a:ahLst/>
            <a:cxnLst/>
            <a:rect l="l" t="t" r="r" b="b"/>
            <a:pathLst>
              <a:path w="7223526" h="8625039">
                <a:moveTo>
                  <a:pt x="0" y="0"/>
                </a:moveTo>
                <a:lnTo>
                  <a:pt x="7223526" y="0"/>
                </a:lnTo>
                <a:lnTo>
                  <a:pt x="7223526" y="8625039"/>
                </a:lnTo>
                <a:lnTo>
                  <a:pt x="0" y="862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-22269" t="-1200" b="-120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10399492" y="2937979"/>
            <a:ext cx="6375878" cy="208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System Architecture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A68B1F-032D-DADD-A321-0EB70E4D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0" y="128769"/>
            <a:ext cx="7260539" cy="101262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062518"/>
            <a:ext cx="8743168" cy="7808205"/>
          </a:xfrm>
          <a:custGeom>
            <a:avLst/>
            <a:gdLst/>
            <a:ahLst/>
            <a:cxnLst/>
            <a:rect l="l" t="t" r="r" b="b"/>
            <a:pathLst>
              <a:path w="8743168" h="7808205">
                <a:moveTo>
                  <a:pt x="0" y="0"/>
                </a:moveTo>
                <a:lnTo>
                  <a:pt x="8743168" y="0"/>
                </a:lnTo>
                <a:lnTo>
                  <a:pt x="8743168" y="7808205"/>
                </a:lnTo>
                <a:lnTo>
                  <a:pt x="0" y="780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984175" y="2062518"/>
            <a:ext cx="7998944" cy="2512381"/>
          </a:xfrm>
          <a:custGeom>
            <a:avLst/>
            <a:gdLst/>
            <a:ahLst/>
            <a:cxnLst/>
            <a:rect l="l" t="t" r="r" b="b"/>
            <a:pathLst>
              <a:path w="7998944" h="2512381">
                <a:moveTo>
                  <a:pt x="0" y="0"/>
                </a:moveTo>
                <a:lnTo>
                  <a:pt x="7998944" y="0"/>
                </a:lnTo>
                <a:lnTo>
                  <a:pt x="7998944" y="2512381"/>
                </a:lnTo>
                <a:lnTo>
                  <a:pt x="0" y="251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7" b="-98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9984175" y="4442163"/>
            <a:ext cx="7998944" cy="4511256"/>
          </a:xfrm>
          <a:custGeom>
            <a:avLst/>
            <a:gdLst/>
            <a:ahLst/>
            <a:cxnLst/>
            <a:rect l="l" t="t" r="r" b="b"/>
            <a:pathLst>
              <a:path w="7998944" h="4511256">
                <a:moveTo>
                  <a:pt x="0" y="0"/>
                </a:moveTo>
                <a:lnTo>
                  <a:pt x="7998944" y="0"/>
                </a:lnTo>
                <a:lnTo>
                  <a:pt x="7998944" y="4511256"/>
                </a:lnTo>
                <a:lnTo>
                  <a:pt x="0" y="4511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7" b="-2740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028700" y="592688"/>
            <a:ext cx="12885341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1425" y="1795818"/>
            <a:ext cx="12487396" cy="720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85"/>
              </a:lnSpc>
            </a:pPr>
            <a:endParaRPr/>
          </a:p>
          <a:p>
            <a:pPr marL="629994" lvl="1" indent="-314997" algn="l">
              <a:lnSpc>
                <a:spcPts val="4085"/>
              </a:lnSpc>
              <a:buFont typeface="Arial"/>
              <a:buChar char="•"/>
            </a:pP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Chena provides more complete supply chain coverage than existing systems</a:t>
            </a:r>
          </a:p>
          <a:p>
            <a:pPr marL="629994" lvl="1" indent="-314997" algn="l">
              <a:lnSpc>
                <a:spcPts val="4085"/>
              </a:lnSpc>
              <a:buFont typeface="Arial"/>
              <a:buChar char="•"/>
            </a:pP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Enables direct farmer control, transparent pricing, and integrated logistics</a:t>
            </a:r>
          </a:p>
          <a:p>
            <a:pPr marL="629994" lvl="1" indent="-314997" algn="l">
              <a:lnSpc>
                <a:spcPts val="4085"/>
              </a:lnSpc>
              <a:buFont typeface="Arial"/>
              <a:buChar char="•"/>
            </a:pP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Outperforms similar platforms by combining trade, transport, and payments</a:t>
            </a:r>
          </a:p>
          <a:p>
            <a:pPr algn="l">
              <a:lnSpc>
                <a:spcPts val="4085"/>
              </a:lnSpc>
            </a:pPr>
            <a:endParaRPr lang="en-US" sz="2917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9994" lvl="1" indent="-314997" algn="l">
              <a:lnSpc>
                <a:spcPts val="4085"/>
              </a:lnSpc>
              <a:buFont typeface="Arial"/>
              <a:buChar char="•"/>
            </a:pP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Current </a:t>
            </a:r>
            <a:r>
              <a:rPr lang="en-US" sz="2917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</a:t>
            </a: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 include localhost deployment and limited analytics</a:t>
            </a:r>
          </a:p>
          <a:p>
            <a:pPr algn="l">
              <a:lnSpc>
                <a:spcPts val="4085"/>
              </a:lnSpc>
            </a:pPr>
            <a:endParaRPr lang="en-US" sz="2917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9994" lvl="1" indent="-314997" algn="l">
              <a:lnSpc>
                <a:spcPts val="4085"/>
              </a:lnSpc>
              <a:buFont typeface="Arial"/>
              <a:buChar char="•"/>
            </a:pPr>
            <a:r>
              <a:rPr lang="en-US" sz="2917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  <a:r>
              <a:rPr lang="en-US" sz="2917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 includes cloud hosting, mobile application support, and advanced reporting</a:t>
            </a:r>
          </a:p>
          <a:p>
            <a:pPr algn="l">
              <a:lnSpc>
                <a:spcPts val="4085"/>
              </a:lnSpc>
            </a:pPr>
            <a:endParaRPr lang="en-US" sz="2917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30576" y="851801"/>
            <a:ext cx="4802566" cy="8147000"/>
          </a:xfrm>
          <a:custGeom>
            <a:avLst/>
            <a:gdLst/>
            <a:ahLst/>
            <a:cxnLst/>
            <a:rect l="l" t="t" r="r" b="b"/>
            <a:pathLst>
              <a:path w="4802566" h="8147000">
                <a:moveTo>
                  <a:pt x="0" y="0"/>
                </a:moveTo>
                <a:lnTo>
                  <a:pt x="4802565" y="0"/>
                </a:lnTo>
                <a:lnTo>
                  <a:pt x="4802565" y="8147000"/>
                </a:lnTo>
                <a:lnTo>
                  <a:pt x="0" y="81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549" t="-20060" r="-53757" b="-80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28700" y="592688"/>
            <a:ext cx="12885341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1586-5B1E-25AC-3DF7-1A0B5C70E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1D647B6-E53C-1DDD-4EFC-EC46F792C0EC}"/>
              </a:ext>
            </a:extLst>
          </p:cNvPr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D7CEECA-9199-9FAC-A90E-4E755F4554DE}"/>
                </a:ext>
              </a:extLst>
            </p:cNvPr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1D73EF-667C-3CC5-BF66-9AE197B0675A}"/>
                </a:ext>
              </a:extLst>
            </p:cNvPr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113831A-7C65-DC19-B90E-62DF5259FE2F}"/>
              </a:ext>
            </a:extLst>
          </p:cNvPr>
          <p:cNvSpPr txBox="1"/>
          <p:nvPr/>
        </p:nvSpPr>
        <p:spPr>
          <a:xfrm>
            <a:off x="1227672" y="2304760"/>
            <a:ext cx="12487396" cy="954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CA" sz="5400" dirty="0"/>
              <a:t>Adding phone number validation</a:t>
            </a:r>
          </a:p>
          <a:p>
            <a:pPr marL="285750" lvl="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CA" sz="5400" dirty="0"/>
              <a:t>Implementing Payment gateway</a:t>
            </a:r>
          </a:p>
          <a:p>
            <a:pPr marL="285750" lvl="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CA" sz="5400" dirty="0"/>
              <a:t>Implementing Admin Dashboard</a:t>
            </a:r>
            <a:endParaRPr lang="en-US" sz="5400" dirty="0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ct val="300000"/>
              </a:lnSpc>
            </a:pPr>
            <a:endParaRPr lang="en-US" sz="5400" dirty="0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D1E402C-0417-2031-38DC-01F3B30534F6}"/>
              </a:ext>
            </a:extLst>
          </p:cNvPr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83F6290-ADE1-E233-B8FC-0C4027D6B879}"/>
                </a:ext>
              </a:extLst>
            </p:cNvPr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DFBE437-3DC7-6768-3535-F604D815BD2E}"/>
                </a:ext>
              </a:extLst>
            </p:cNvPr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12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3C611A31-7BD8-D658-8C9D-6A5595CD6528}"/>
              </a:ext>
            </a:extLst>
          </p:cNvPr>
          <p:cNvSpPr/>
          <p:nvPr/>
        </p:nvSpPr>
        <p:spPr>
          <a:xfrm>
            <a:off x="13330576" y="851801"/>
            <a:ext cx="4802566" cy="8147000"/>
          </a:xfrm>
          <a:custGeom>
            <a:avLst/>
            <a:gdLst/>
            <a:ahLst/>
            <a:cxnLst/>
            <a:rect l="l" t="t" r="r" b="b"/>
            <a:pathLst>
              <a:path w="4802566" h="8147000">
                <a:moveTo>
                  <a:pt x="0" y="0"/>
                </a:moveTo>
                <a:lnTo>
                  <a:pt x="4802565" y="0"/>
                </a:lnTo>
                <a:lnTo>
                  <a:pt x="4802565" y="8147000"/>
                </a:lnTo>
                <a:lnTo>
                  <a:pt x="0" y="814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549" t="-20060" r="-53757" b="-80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C5E5AED-DC60-CE4B-1164-CCE45301142D}"/>
              </a:ext>
            </a:extLst>
          </p:cNvPr>
          <p:cNvSpPr txBox="1"/>
          <p:nvPr/>
        </p:nvSpPr>
        <p:spPr>
          <a:xfrm>
            <a:off x="1028700" y="592688"/>
            <a:ext cx="12885341" cy="171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5400" b="1" dirty="0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Prototype Evaluation Recommendation from Evaluator</a:t>
            </a:r>
          </a:p>
        </p:txBody>
      </p:sp>
    </p:spTree>
    <p:extLst>
      <p:ext uri="{BB962C8B-B14F-4D97-AF65-F5344CB8AC3E}">
        <p14:creationId xmlns:p14="http://schemas.microsoft.com/office/powerpoint/2010/main" val="181618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60225" y="2448535"/>
            <a:ext cx="13227775" cy="460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4"/>
              </a:lnSpc>
            </a:pPr>
            <a:r>
              <a:rPr lang="en-US" sz="434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The solution is , </a:t>
            </a:r>
          </a:p>
          <a:p>
            <a:pPr marL="938243" lvl="1" indent="-469122" algn="l">
              <a:lnSpc>
                <a:spcPts val="6084"/>
              </a:lnSpc>
              <a:buFont typeface="Arial"/>
              <a:buChar char="•"/>
            </a:pPr>
            <a:r>
              <a:rPr lang="en-US" sz="434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Direct farmer to buyer marketplace</a:t>
            </a:r>
          </a:p>
          <a:p>
            <a:pPr marL="938243" lvl="1" indent="-469122" algn="l">
              <a:lnSpc>
                <a:spcPts val="6084"/>
              </a:lnSpc>
              <a:buFont typeface="Arial"/>
              <a:buChar char="•"/>
            </a:pPr>
            <a:r>
              <a:rPr lang="en-US" sz="434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Integrated transport coordination</a:t>
            </a:r>
          </a:p>
          <a:p>
            <a:pPr marL="938243" lvl="1" indent="-469122" algn="l">
              <a:lnSpc>
                <a:spcPts val="6084"/>
              </a:lnSpc>
              <a:buFont typeface="Arial"/>
              <a:buChar char="•"/>
            </a:pPr>
            <a:r>
              <a:rPr lang="en-US" sz="434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Secure online payments</a:t>
            </a:r>
          </a:p>
          <a:p>
            <a:pPr marL="938243" lvl="1" indent="-469122" algn="l">
              <a:lnSpc>
                <a:spcPts val="6084"/>
              </a:lnSpc>
              <a:buFont typeface="Arial"/>
              <a:buChar char="•"/>
            </a:pPr>
            <a:r>
              <a:rPr lang="en-US" sz="434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Transparent pricing model</a:t>
            </a:r>
          </a:p>
          <a:p>
            <a:pPr algn="l">
              <a:lnSpc>
                <a:spcPts val="6084"/>
              </a:lnSpc>
            </a:pPr>
            <a:endParaRPr lang="en-US" sz="4345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745201" y="7280663"/>
            <a:ext cx="7317913" cy="3006337"/>
          </a:xfrm>
          <a:custGeom>
            <a:avLst/>
            <a:gdLst/>
            <a:ahLst/>
            <a:cxnLst/>
            <a:rect l="l" t="t" r="r" b="b"/>
            <a:pathLst>
              <a:path w="7317913" h="3006337">
                <a:moveTo>
                  <a:pt x="0" y="0"/>
                </a:moveTo>
                <a:lnTo>
                  <a:pt x="7317913" y="0"/>
                </a:lnTo>
                <a:lnTo>
                  <a:pt x="7317913" y="3006337"/>
                </a:lnTo>
                <a:lnTo>
                  <a:pt x="0" y="300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54" b="-1085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0056777" y="6478029"/>
            <a:ext cx="5560541" cy="5560541"/>
          </a:xfrm>
          <a:custGeom>
            <a:avLst/>
            <a:gdLst/>
            <a:ahLst/>
            <a:cxnLst/>
            <a:rect l="l" t="t" r="r" b="b"/>
            <a:pathLst>
              <a:path w="5560541" h="5560541">
                <a:moveTo>
                  <a:pt x="0" y="0"/>
                </a:moveTo>
                <a:lnTo>
                  <a:pt x="5560541" y="0"/>
                </a:lnTo>
                <a:lnTo>
                  <a:pt x="5560541" y="5560542"/>
                </a:lnTo>
                <a:lnTo>
                  <a:pt x="0" y="5560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61584" y="2486946"/>
            <a:ext cx="12089020" cy="463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9"/>
              </a:lnSpc>
            </a:pPr>
            <a:endParaRPr/>
          </a:p>
          <a:p>
            <a:pPr marL="942130" lvl="1" indent="-471065" algn="l">
              <a:lnSpc>
                <a:spcPts val="6109"/>
              </a:lnSpc>
              <a:buFont typeface="Arial"/>
              <a:buChar char="•"/>
            </a:pPr>
            <a:r>
              <a:rPr lang="en-US" sz="4363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Empower farmers with pricing control</a:t>
            </a:r>
          </a:p>
          <a:p>
            <a:pPr marL="942130" lvl="1" indent="-471065" algn="l">
              <a:lnSpc>
                <a:spcPts val="6109"/>
              </a:lnSpc>
              <a:buFont typeface="Arial"/>
              <a:buChar char="•"/>
            </a:pPr>
            <a:r>
              <a:rPr lang="en-US" sz="4363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Reduce dependency on intermediaries</a:t>
            </a:r>
          </a:p>
          <a:p>
            <a:pPr marL="942130" lvl="1" indent="-471065" algn="l">
              <a:lnSpc>
                <a:spcPts val="6109"/>
              </a:lnSpc>
              <a:buFont typeface="Arial"/>
              <a:buChar char="•"/>
            </a:pPr>
            <a:r>
              <a:rPr lang="en-US" sz="4363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Improve trust and transparency</a:t>
            </a:r>
          </a:p>
          <a:p>
            <a:pPr marL="942130" lvl="1" indent="-471065" algn="l">
              <a:lnSpc>
                <a:spcPts val="6109"/>
              </a:lnSpc>
              <a:buFont typeface="Arial"/>
              <a:buChar char="•"/>
            </a:pPr>
            <a:r>
              <a:rPr lang="en-US" sz="4363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Digitize agricultural trade</a:t>
            </a:r>
          </a:p>
          <a:p>
            <a:pPr algn="l">
              <a:lnSpc>
                <a:spcPts val="6109"/>
              </a:lnSpc>
            </a:pPr>
            <a:endParaRPr lang="en-US" sz="4363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Motivation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38418" y="2385027"/>
            <a:ext cx="4894082" cy="7268712"/>
          </a:xfrm>
          <a:custGeom>
            <a:avLst/>
            <a:gdLst/>
            <a:ahLst/>
            <a:cxnLst/>
            <a:rect l="l" t="t" r="r" b="b"/>
            <a:pathLst>
              <a:path w="4894082" h="7268712">
                <a:moveTo>
                  <a:pt x="0" y="0"/>
                </a:moveTo>
                <a:lnTo>
                  <a:pt x="4894082" y="0"/>
                </a:lnTo>
                <a:lnTo>
                  <a:pt x="4894082" y="7268712"/>
                </a:lnTo>
                <a:lnTo>
                  <a:pt x="0" y="726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32" t="-12552" r="-4333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872018"/>
            <a:ext cx="10182790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191" y="2273361"/>
            <a:ext cx="12961410" cy="526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1"/>
              </a:lnSpc>
            </a:pPr>
            <a:endParaRPr/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Middlemen control agricultural pricing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Farmers earn low profits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Buyers pay higher prices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Lack of transparency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Poor logistics coordination</a:t>
            </a:r>
          </a:p>
          <a:p>
            <a:pPr algn="l">
              <a:lnSpc>
                <a:spcPts val="5961"/>
              </a:lnSpc>
            </a:pPr>
            <a:endParaRPr lang="en-US" sz="4258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Identification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50650" y="478928"/>
            <a:ext cx="5877610" cy="9376706"/>
          </a:xfrm>
          <a:custGeom>
            <a:avLst/>
            <a:gdLst/>
            <a:ahLst/>
            <a:cxnLst/>
            <a:rect l="l" t="t" r="r" b="b"/>
            <a:pathLst>
              <a:path w="5877610" h="9376706">
                <a:moveTo>
                  <a:pt x="0" y="0"/>
                </a:moveTo>
                <a:lnTo>
                  <a:pt x="5877610" y="0"/>
                </a:lnTo>
                <a:lnTo>
                  <a:pt x="5877610" y="9376705"/>
                </a:lnTo>
                <a:lnTo>
                  <a:pt x="0" y="937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085" r="-19447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91689" y="2208704"/>
            <a:ext cx="8445703" cy="6690536"/>
          </a:xfrm>
          <a:custGeom>
            <a:avLst/>
            <a:gdLst/>
            <a:ahLst/>
            <a:cxnLst/>
            <a:rect l="l" t="t" r="r" b="b"/>
            <a:pathLst>
              <a:path w="8445703" h="6690536">
                <a:moveTo>
                  <a:pt x="0" y="0"/>
                </a:moveTo>
                <a:lnTo>
                  <a:pt x="8445703" y="0"/>
                </a:lnTo>
                <a:lnTo>
                  <a:pt x="8445703" y="6690536"/>
                </a:lnTo>
                <a:lnTo>
                  <a:pt x="0" y="669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" r="-500" b="-167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537392" y="2341440"/>
            <a:ext cx="7961797" cy="3612665"/>
          </a:xfrm>
          <a:custGeom>
            <a:avLst/>
            <a:gdLst/>
            <a:ahLst/>
            <a:cxnLst/>
            <a:rect l="l" t="t" r="r" b="b"/>
            <a:pathLst>
              <a:path w="7961797" h="3612665">
                <a:moveTo>
                  <a:pt x="0" y="0"/>
                </a:moveTo>
                <a:lnTo>
                  <a:pt x="7961797" y="0"/>
                </a:lnTo>
                <a:lnTo>
                  <a:pt x="7961797" y="3612665"/>
                </a:lnTo>
                <a:lnTo>
                  <a:pt x="0" y="361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28700" y="592688"/>
            <a:ext cx="15296715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Existing solutions and alternatives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28000" y="6089862"/>
            <a:ext cx="6231666" cy="3563877"/>
          </a:xfrm>
          <a:custGeom>
            <a:avLst/>
            <a:gdLst/>
            <a:ahLst/>
            <a:cxnLst/>
            <a:rect l="l" t="t" r="r" b="b"/>
            <a:pathLst>
              <a:path w="6231666" h="3563877">
                <a:moveTo>
                  <a:pt x="0" y="0"/>
                </a:moveTo>
                <a:lnTo>
                  <a:pt x="6231666" y="0"/>
                </a:lnTo>
                <a:lnTo>
                  <a:pt x="6231666" y="3563877"/>
                </a:lnTo>
                <a:lnTo>
                  <a:pt x="0" y="356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9175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91014" y="6489228"/>
            <a:ext cx="7125897" cy="3797772"/>
          </a:xfrm>
          <a:custGeom>
            <a:avLst/>
            <a:gdLst/>
            <a:ahLst/>
            <a:cxnLst/>
            <a:rect l="l" t="t" r="r" b="b"/>
            <a:pathLst>
              <a:path w="7125897" h="3797772">
                <a:moveTo>
                  <a:pt x="0" y="0"/>
                </a:moveTo>
                <a:lnTo>
                  <a:pt x="7125897" y="0"/>
                </a:lnTo>
                <a:lnTo>
                  <a:pt x="7125897" y="3797772"/>
                </a:lnTo>
                <a:lnTo>
                  <a:pt x="0" y="3797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09" t="-9792" b="-979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354695" y="1787218"/>
            <a:ext cx="14600610" cy="509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5"/>
              </a:lnSpc>
            </a:pPr>
            <a:endParaRPr/>
          </a:p>
          <a:p>
            <a:pPr marL="1035618" lvl="1" indent="-517809" algn="l">
              <a:lnSpc>
                <a:spcPts val="6715"/>
              </a:lnSpc>
              <a:buFont typeface="Arial"/>
              <a:buChar char="•"/>
            </a:pPr>
            <a:r>
              <a:rPr lang="en-US" sz="4796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Chena web-based platform</a:t>
            </a:r>
          </a:p>
          <a:p>
            <a:pPr marL="1035618" lvl="1" indent="-517809" algn="l">
              <a:lnSpc>
                <a:spcPts val="6715"/>
              </a:lnSpc>
              <a:buFont typeface="Arial"/>
              <a:buChar char="•"/>
            </a:pPr>
            <a:r>
              <a:rPr lang="en-US" sz="4796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Direct trade without middlemen</a:t>
            </a:r>
          </a:p>
          <a:p>
            <a:pPr marL="1035618" lvl="1" indent="-517809" algn="l">
              <a:lnSpc>
                <a:spcPts val="6715"/>
              </a:lnSpc>
              <a:buFont typeface="Arial"/>
              <a:buChar char="•"/>
            </a:pPr>
            <a:r>
              <a:rPr lang="en-US" sz="4796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Integrated transport and payments</a:t>
            </a:r>
          </a:p>
          <a:p>
            <a:pPr marL="1035618" lvl="1" indent="-517809" algn="l">
              <a:lnSpc>
                <a:spcPts val="6715"/>
              </a:lnSpc>
              <a:buFont typeface="Arial"/>
              <a:buChar char="•"/>
            </a:pPr>
            <a:r>
              <a:rPr lang="en-US" sz="4796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Role-based system access</a:t>
            </a:r>
          </a:p>
          <a:p>
            <a:pPr algn="l">
              <a:lnSpc>
                <a:spcPts val="6715"/>
              </a:lnSpc>
            </a:pPr>
            <a:endParaRPr lang="en-US" sz="4796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Proposed Solution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816911" y="6536369"/>
            <a:ext cx="7989303" cy="3703490"/>
          </a:xfrm>
          <a:custGeom>
            <a:avLst/>
            <a:gdLst/>
            <a:ahLst/>
            <a:cxnLst/>
            <a:rect l="l" t="t" r="r" b="b"/>
            <a:pathLst>
              <a:path w="7989303" h="3703490">
                <a:moveTo>
                  <a:pt x="0" y="0"/>
                </a:moveTo>
                <a:lnTo>
                  <a:pt x="7989303" y="0"/>
                </a:lnTo>
                <a:lnTo>
                  <a:pt x="7989303" y="3703490"/>
                </a:lnTo>
                <a:lnTo>
                  <a:pt x="0" y="370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2" b="-11952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924332" y="470766"/>
            <a:ext cx="11203410" cy="9816234"/>
          </a:xfrm>
          <a:custGeom>
            <a:avLst/>
            <a:gdLst/>
            <a:ahLst/>
            <a:cxnLst/>
            <a:rect l="l" t="t" r="r" b="b"/>
            <a:pathLst>
              <a:path w="11203410" h="9816234">
                <a:moveTo>
                  <a:pt x="0" y="0"/>
                </a:moveTo>
                <a:lnTo>
                  <a:pt x="11203410" y="0"/>
                </a:lnTo>
                <a:lnTo>
                  <a:pt x="11203410" y="9816234"/>
                </a:lnTo>
                <a:lnTo>
                  <a:pt x="0" y="9816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18361" r="-100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511191" y="2271804"/>
            <a:ext cx="14717450" cy="428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69"/>
              </a:lnSpc>
            </a:pPr>
            <a:endParaRPr/>
          </a:p>
          <a:p>
            <a:pPr marL="1043906" lvl="1" indent="-521953" algn="l">
              <a:lnSpc>
                <a:spcPts val="6769"/>
              </a:lnSpc>
              <a:buFont typeface="Arial"/>
              <a:buChar char="•"/>
            </a:pPr>
            <a:r>
              <a:rPr lang="en-US" sz="483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Agile development approach</a:t>
            </a:r>
          </a:p>
          <a:p>
            <a:pPr marL="1043906" lvl="1" indent="-521953" algn="l">
              <a:lnSpc>
                <a:spcPts val="6769"/>
              </a:lnSpc>
              <a:buFont typeface="Arial"/>
              <a:buChar char="•"/>
            </a:pPr>
            <a:r>
              <a:rPr lang="en-US" sz="483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Incremental feature delivery</a:t>
            </a:r>
          </a:p>
          <a:p>
            <a:pPr marL="1043906" lvl="1" indent="-521953" algn="l">
              <a:lnSpc>
                <a:spcPts val="6769"/>
              </a:lnSpc>
              <a:buFont typeface="Arial"/>
              <a:buChar char="•"/>
            </a:pPr>
            <a:r>
              <a:rPr lang="en-US" sz="4835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Continuous testing and feedback</a:t>
            </a:r>
          </a:p>
          <a:p>
            <a:pPr algn="l">
              <a:lnSpc>
                <a:spcPts val="6769"/>
              </a:lnSpc>
            </a:pPr>
            <a:endParaRPr lang="en-US" sz="4835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022231" y="2208664"/>
            <a:ext cx="6941711" cy="5869673"/>
          </a:xfrm>
          <a:custGeom>
            <a:avLst/>
            <a:gdLst/>
            <a:ahLst/>
            <a:cxnLst/>
            <a:rect l="l" t="t" r="r" b="b"/>
            <a:pathLst>
              <a:path w="6941711" h="5869673">
                <a:moveTo>
                  <a:pt x="0" y="0"/>
                </a:moveTo>
                <a:lnTo>
                  <a:pt x="6941711" y="0"/>
                </a:lnTo>
                <a:lnTo>
                  <a:pt x="6941711" y="5869672"/>
                </a:lnTo>
                <a:lnTo>
                  <a:pt x="0" y="586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5384678" y="6871129"/>
            <a:ext cx="6434209" cy="3119461"/>
          </a:xfrm>
          <a:custGeom>
            <a:avLst/>
            <a:gdLst/>
            <a:ahLst/>
            <a:cxnLst/>
            <a:rect l="l" t="t" r="r" b="b"/>
            <a:pathLst>
              <a:path w="6434209" h="3119461">
                <a:moveTo>
                  <a:pt x="0" y="0"/>
                </a:moveTo>
                <a:lnTo>
                  <a:pt x="6434209" y="0"/>
                </a:lnTo>
                <a:lnTo>
                  <a:pt x="6434209" y="3119461"/>
                </a:lnTo>
                <a:lnTo>
                  <a:pt x="0" y="3119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181" b="-618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57452" y="2353374"/>
            <a:ext cx="8418518" cy="451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1"/>
              </a:lnSpc>
            </a:pPr>
            <a:endParaRPr/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Frontend: React.js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Backend: Node.js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Database: MySQL</a:t>
            </a:r>
          </a:p>
          <a:p>
            <a:pPr marL="919350" lvl="1" indent="-459675" algn="l">
              <a:lnSpc>
                <a:spcPts val="5961"/>
              </a:lnSpc>
              <a:buFont typeface="Arial"/>
              <a:buChar char="•"/>
            </a:pPr>
            <a:r>
              <a:rPr lang="en-US" sz="4258">
                <a:solidFill>
                  <a:srgbClr val="3C4A2E"/>
                </a:solidFill>
                <a:latin typeface="Poppins"/>
                <a:ea typeface="Poppins"/>
                <a:cs typeface="Poppins"/>
                <a:sym typeface="Poppins"/>
              </a:rPr>
              <a:t>Payment Gateway: Stripe</a:t>
            </a:r>
          </a:p>
          <a:p>
            <a:pPr algn="l">
              <a:lnSpc>
                <a:spcPts val="5961"/>
              </a:lnSpc>
            </a:pPr>
            <a:endParaRPr lang="en-US" sz="4258">
              <a:solidFill>
                <a:srgbClr val="3C4A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92688"/>
            <a:ext cx="10407600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72018"/>
            <a:ext cx="11753478" cy="0"/>
          </a:xfrm>
          <a:prstGeom prst="line">
            <a:avLst/>
          </a:prstGeom>
          <a:ln w="19050" cap="rnd">
            <a:solidFill>
              <a:srgbClr val="46573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511191" cy="10287000"/>
            <a:chOff x="0" y="0"/>
            <a:chExt cx="1346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635" cy="2709333"/>
            </a:xfrm>
            <a:custGeom>
              <a:avLst/>
              <a:gdLst/>
              <a:ahLst/>
              <a:cxnLst/>
              <a:rect l="l" t="t" r="r" b="b"/>
              <a:pathLst>
                <a:path w="134635" h="2709333">
                  <a:moveTo>
                    <a:pt x="0" y="0"/>
                  </a:moveTo>
                  <a:lnTo>
                    <a:pt x="134635" y="0"/>
                  </a:lnTo>
                  <a:lnTo>
                    <a:pt x="1346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E9C7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46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0118" y="9258300"/>
            <a:ext cx="658142" cy="790879"/>
            <a:chOff x="0" y="0"/>
            <a:chExt cx="173338" cy="208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338" cy="208297"/>
            </a:xfrm>
            <a:custGeom>
              <a:avLst/>
              <a:gdLst/>
              <a:ahLst/>
              <a:cxnLst/>
              <a:rect l="l" t="t" r="r" b="b"/>
              <a:pathLst>
                <a:path w="173338" h="208297">
                  <a:moveTo>
                    <a:pt x="86669" y="0"/>
                  </a:moveTo>
                  <a:lnTo>
                    <a:pt x="86669" y="0"/>
                  </a:lnTo>
                  <a:cubicBezTo>
                    <a:pt x="134535" y="0"/>
                    <a:pt x="173338" y="38803"/>
                    <a:pt x="173338" y="86669"/>
                  </a:cubicBezTo>
                  <a:lnTo>
                    <a:pt x="173338" y="121628"/>
                  </a:lnTo>
                  <a:cubicBezTo>
                    <a:pt x="173338" y="144614"/>
                    <a:pt x="164207" y="166659"/>
                    <a:pt x="147953" y="182912"/>
                  </a:cubicBezTo>
                  <a:cubicBezTo>
                    <a:pt x="131700" y="199166"/>
                    <a:pt x="109655" y="208297"/>
                    <a:pt x="86669" y="208297"/>
                  </a:cubicBezTo>
                  <a:lnTo>
                    <a:pt x="86669" y="208297"/>
                  </a:lnTo>
                  <a:cubicBezTo>
                    <a:pt x="63683" y="208297"/>
                    <a:pt x="41638" y="199166"/>
                    <a:pt x="25385" y="182912"/>
                  </a:cubicBezTo>
                  <a:cubicBezTo>
                    <a:pt x="9131" y="166659"/>
                    <a:pt x="0" y="144614"/>
                    <a:pt x="0" y="121628"/>
                  </a:cubicBezTo>
                  <a:lnTo>
                    <a:pt x="0" y="86669"/>
                  </a:lnTo>
                  <a:cubicBezTo>
                    <a:pt x="0" y="63683"/>
                    <a:pt x="9131" y="41638"/>
                    <a:pt x="25385" y="25385"/>
                  </a:cubicBezTo>
                  <a:cubicBezTo>
                    <a:pt x="41638" y="9131"/>
                    <a:pt x="63683" y="0"/>
                    <a:pt x="86669" y="0"/>
                  </a:cubicBezTo>
                  <a:close/>
                </a:path>
              </a:pathLst>
            </a:custGeom>
            <a:solidFill>
              <a:srgbClr val="46573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3338" cy="255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706903" y="2062518"/>
            <a:ext cx="15569462" cy="7591221"/>
          </a:xfrm>
          <a:custGeom>
            <a:avLst/>
            <a:gdLst/>
            <a:ahLst/>
            <a:cxnLst/>
            <a:rect l="l" t="t" r="r" b="b"/>
            <a:pathLst>
              <a:path w="15569462" h="7591221">
                <a:moveTo>
                  <a:pt x="0" y="0"/>
                </a:moveTo>
                <a:lnTo>
                  <a:pt x="15569462" y="0"/>
                </a:lnTo>
                <a:lnTo>
                  <a:pt x="15569462" y="7591221"/>
                </a:lnTo>
                <a:lnTo>
                  <a:pt x="0" y="759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t="-52549" b="-5254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028700" y="592688"/>
            <a:ext cx="15053365" cy="10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3C4A2E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0097" y="2730759"/>
            <a:ext cx="14658298" cy="712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3"/>
              </a:lnSpc>
            </a:pPr>
            <a:endParaRPr/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User registration and role-based access for farmers, buyers, transport providers, and administrators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Farmer controlled product listing, pricing, and inventory management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Buyer friendly product browsing, searching, and order placement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Automatic stock validation and inventory updates during order processing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Integrated transport provider pricing and delivery management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order tracking and delivery status updates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online payment processing using Stripe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Role-specific dashboards for efficient system interaction</a:t>
            </a:r>
          </a:p>
          <a:p>
            <a:pPr marL="622055" lvl="1" indent="-311028" algn="l">
              <a:lnSpc>
                <a:spcPts val="4033"/>
              </a:lnSpc>
              <a:buFont typeface="Arial"/>
              <a:buChar char="•"/>
            </a:pPr>
            <a:r>
              <a:rPr lang="en-US" sz="2881" b="1">
                <a:solidFill>
                  <a:srgbClr val="3C4A2E"/>
                </a:solidFill>
                <a:latin typeface="Poppins Bold"/>
                <a:ea typeface="Poppins Bold"/>
                <a:cs typeface="Poppins Bold"/>
                <a:sym typeface="Poppins Bold"/>
              </a:rPr>
              <a:t>Sales, income, and performance reporting for farmers and administrators</a:t>
            </a:r>
          </a:p>
          <a:p>
            <a:pPr algn="l">
              <a:lnSpc>
                <a:spcPts val="4033"/>
              </a:lnSpc>
            </a:pPr>
            <a:endParaRPr lang="en-US" sz="2881" b="1">
              <a:solidFill>
                <a:srgbClr val="3C4A2E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33"/>
              </a:lnSpc>
            </a:pPr>
            <a:endParaRPr lang="en-US" sz="2881" b="1">
              <a:solidFill>
                <a:srgbClr val="3C4A2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305</Words>
  <Application>Microsoft Office PowerPoint</Application>
  <PresentationFormat>Custom</PresentationFormat>
  <Paragraphs>82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Canva Sans</vt:lpstr>
      <vt:lpstr>Poppins Bold</vt:lpstr>
      <vt:lpstr>Canva Sans Bold</vt:lpstr>
      <vt:lpstr>Calibri</vt:lpstr>
      <vt:lpstr>Agrandir Bold</vt:lpstr>
      <vt:lpstr>Aptos</vt:lpstr>
      <vt:lpstr>Arial</vt:lpstr>
      <vt:lpstr>Montserrat Bold</vt:lpstr>
      <vt:lpstr>Wingdings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Chena Web based Agricultural Supply Chain Management System</dc:title>
  <cp:lastModifiedBy>IM/2021/120 - RAJAPAKSHA L.S.</cp:lastModifiedBy>
  <cp:revision>5</cp:revision>
  <dcterms:created xsi:type="dcterms:W3CDTF">2006-08-16T00:00:00Z</dcterms:created>
  <dcterms:modified xsi:type="dcterms:W3CDTF">2026-01-30T04:35:37Z</dcterms:modified>
  <dc:identifier>DAG9nwul1zE</dc:identifier>
</cp:coreProperties>
</file>